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99" r:id="rId4"/>
    <p:sldId id="272" r:id="rId5"/>
    <p:sldId id="305" r:id="rId6"/>
    <p:sldId id="298" r:id="rId7"/>
    <p:sldId id="300" r:id="rId8"/>
    <p:sldId id="304" r:id="rId9"/>
    <p:sldId id="302" r:id="rId10"/>
    <p:sldId id="303" r:id="rId11"/>
    <p:sldId id="284" r:id="rId12"/>
    <p:sldId id="259" r:id="rId13"/>
    <p:sldId id="293" r:id="rId14"/>
    <p:sldId id="297" r:id="rId15"/>
    <p:sldId id="279" r:id="rId16"/>
    <p:sldId id="274" r:id="rId17"/>
    <p:sldId id="285" r:id="rId18"/>
    <p:sldId id="281" r:id="rId19"/>
    <p:sldId id="275" r:id="rId20"/>
    <p:sldId id="278" r:id="rId21"/>
    <p:sldId id="276" r:id="rId22"/>
    <p:sldId id="295" r:id="rId23"/>
    <p:sldId id="277" r:id="rId24"/>
    <p:sldId id="296" r:id="rId25"/>
    <p:sldId id="282" r:id="rId26"/>
    <p:sldId id="260" r:id="rId27"/>
    <p:sldId id="290" r:id="rId28"/>
    <p:sldId id="301" r:id="rId29"/>
    <p:sldId id="306" r:id="rId30"/>
    <p:sldId id="307" r:id="rId31"/>
    <p:sldId id="310" r:id="rId32"/>
    <p:sldId id="311" r:id="rId33"/>
    <p:sldId id="308" r:id="rId34"/>
    <p:sldId id="309" r:id="rId35"/>
    <p:sldId id="273" r:id="rId36"/>
    <p:sldId id="294" r:id="rId37"/>
    <p:sldId id="26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89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15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380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6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114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16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1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136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9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8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11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8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91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311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2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40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5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EF00-1243-E448-865F-6C842CE662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Lions Practical Technology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982AE-2BAB-524E-B64D-6E92634874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October 2022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4A6B9123-B69A-5A45-963A-0E2EB038D3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48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135D5-363B-7330-6DAA-6BD309CA7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–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A8E22-0BCB-1ADF-CB58-84A7A0C06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7407914" cy="3880772"/>
          </a:xfrm>
        </p:spPr>
        <p:txBody>
          <a:bodyPr>
            <a:noAutofit/>
          </a:bodyPr>
          <a:lstStyle/>
          <a:p>
            <a:r>
              <a:rPr lang="en-US" sz="2800" dirty="0"/>
              <a:t>Managing account/sharing</a:t>
            </a:r>
          </a:p>
          <a:p>
            <a:pPr lvl="1"/>
            <a:r>
              <a:rPr lang="en-US" sz="2800" dirty="0"/>
              <a:t>Can share password with others, but there are added steps</a:t>
            </a:r>
          </a:p>
          <a:p>
            <a:r>
              <a:rPr lang="en-US" sz="2800" dirty="0"/>
              <a:t>Storage limitations (planning)</a:t>
            </a:r>
          </a:p>
          <a:p>
            <a:pPr lvl="1"/>
            <a:r>
              <a:rPr lang="en-US" sz="2800" dirty="0"/>
              <a:t>Free – 15 gigabytes – Drive, Gmail, Photos</a:t>
            </a:r>
          </a:p>
          <a:p>
            <a:pPr lvl="1"/>
            <a:r>
              <a:rPr lang="en-US" sz="2800" dirty="0"/>
              <a:t>100 gigabytes - $1.99/month</a:t>
            </a:r>
          </a:p>
          <a:p>
            <a:pPr lvl="1"/>
            <a:r>
              <a:rPr lang="en-US" sz="2800" dirty="0"/>
              <a:t>200 gigabytes - $2.99/month</a:t>
            </a:r>
          </a:p>
          <a:p>
            <a:pPr lvl="1"/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6144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0E608-640A-8641-981B-B1C8FBE0B6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4155" y="2445442"/>
            <a:ext cx="8596313" cy="1320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Social 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459EA-8FD9-F449-BBFA-4889C8853D2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84155" y="3870317"/>
            <a:ext cx="4962525" cy="784225"/>
          </a:xfrm>
          <a:effectLst/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800"/>
              <a:t>Start a conversation (or two)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F771EA-B420-4C45-B7DD-4C4EEC65F9C1}"/>
              </a:ext>
            </a:extLst>
          </p:cNvPr>
          <p:cNvGrpSpPr/>
          <p:nvPr/>
        </p:nvGrpSpPr>
        <p:grpSpPr>
          <a:xfrm>
            <a:off x="5246680" y="1021007"/>
            <a:ext cx="4162798" cy="4372073"/>
            <a:chOff x="7072601" y="1298917"/>
            <a:chExt cx="4162798" cy="4245497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49ADD0BC-9974-AF4A-868D-911759F21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601" y="1300486"/>
              <a:ext cx="1999397" cy="1999397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87AF9C1-BA80-F843-9F4A-DF8AA1BD8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232863" y="1298917"/>
              <a:ext cx="2002536" cy="2002536"/>
            </a:xfrm>
            <a:prstGeom prst="rect">
              <a:avLst/>
            </a:prstGeom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C5F1680B-1EB1-A845-A735-12330204B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601" y="3543446"/>
              <a:ext cx="1999397" cy="1999397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4C091734-4E88-684A-B67B-9E55C8F59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2863" y="3541878"/>
              <a:ext cx="2002536" cy="200253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B006273-AC41-D344-B35B-8E164301A0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66538" y="112048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1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F5FB3-5FB0-F442-89E7-3FEFD9144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055CB-CA51-4D44-BC3D-8D83B9FBD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Why use Social Media?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71198-CBAE-C546-9C99-495EB0C4A9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Community Engagement</a:t>
            </a:r>
          </a:p>
          <a:p>
            <a:r>
              <a:rPr lang="en-US" sz="2600" dirty="0"/>
              <a:t>Publish events</a:t>
            </a:r>
          </a:p>
          <a:p>
            <a:r>
              <a:rPr lang="en-US" sz="2600" dirty="0"/>
              <a:t>Share the Lions message and experience with others</a:t>
            </a:r>
          </a:p>
          <a:p>
            <a:r>
              <a:rPr lang="en-US" sz="2600" dirty="0"/>
              <a:t>Connect with other Lions, Clubs, Districts, LCI</a:t>
            </a:r>
          </a:p>
          <a:p>
            <a:endParaRPr lang="en-US" sz="2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E8E184-C32D-AA40-A15C-FA0289D6D6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Social Media Channels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4E9210-BBC6-6547-BE09-FC536B5C8C9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Facebook Page, Groups</a:t>
            </a:r>
          </a:p>
          <a:p>
            <a:r>
              <a:rPr lang="en-US" sz="2600" dirty="0"/>
              <a:t>LCI Facebook Groups</a:t>
            </a:r>
          </a:p>
          <a:p>
            <a:r>
              <a:rPr lang="en-US" sz="2600" dirty="0"/>
              <a:t>Twitter</a:t>
            </a:r>
          </a:p>
          <a:p>
            <a:r>
              <a:rPr lang="en-US" sz="2600" dirty="0"/>
              <a:t>Instagram</a:t>
            </a:r>
          </a:p>
          <a:p>
            <a:r>
              <a:rPr lang="en-US" sz="2600" dirty="0"/>
              <a:t>YouTube</a:t>
            </a:r>
          </a:p>
          <a:p>
            <a:r>
              <a:rPr lang="en-US" sz="2600" dirty="0"/>
              <a:t>LinkedIn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2E108CD-9EFF-F44B-9C29-839EFD3AA4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1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7" grpId="0" uiExpan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11E7B-C667-CC4F-9242-A8A1E732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- Breakdown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DE322-8397-1348-B8D0-9FE35B7FB8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Facebook Pages – lots of people here, sharing increases reach, see how many have viewed posts, events, advertising, likes,</a:t>
            </a:r>
            <a:r>
              <a:rPr lang="en-US" sz="2400" dirty="0">
                <a:solidFill>
                  <a:schemeClr val="tx1"/>
                </a:solidFill>
              </a:rPr>
              <a:t> Facebook Live</a:t>
            </a:r>
          </a:p>
          <a:p>
            <a:r>
              <a:rPr lang="en-US" sz="2400" dirty="0"/>
              <a:t>Twitter – open to everyone, hashtags can “trend”, easily searchable on internet, followers (similar to likes)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B9DEC7-CC97-AB47-A935-FE7AAD5FC4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Instagram – photo-centric, color filters, followers</a:t>
            </a:r>
          </a:p>
          <a:p>
            <a:endParaRPr lang="en-US" sz="2400" dirty="0"/>
          </a:p>
          <a:p>
            <a:r>
              <a:rPr lang="en-US" sz="2400" dirty="0"/>
              <a:t>YouTube - “free” video storage, subscribers, highly used search</a:t>
            </a:r>
          </a:p>
          <a:p>
            <a:endParaRPr lang="en-US" sz="2400" dirty="0"/>
          </a:p>
          <a:p>
            <a:r>
              <a:rPr lang="en-US" sz="2400" dirty="0"/>
              <a:t>LinkedIn – more professional, articles, postings, spread </a:t>
            </a:r>
            <a:r>
              <a:rPr lang="en-US" sz="2400" dirty="0" err="1"/>
              <a:t>Lionism</a:t>
            </a:r>
            <a:r>
              <a:rPr lang="en-US" sz="2400" dirty="0"/>
              <a:t> through professional connections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1F7181-EC97-2547-B94E-D829D9092C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E87A300-4D73-C343-B62D-2B4F1B9E5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84" y="3664546"/>
            <a:ext cx="2119015" cy="872858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D8569435-40B1-E241-83EE-2AC8ABCCD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7" y="2454973"/>
            <a:ext cx="1533163" cy="1533163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ED84E976-CE45-C644-B380-86EF853D46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69" y="5150877"/>
            <a:ext cx="1064745" cy="1065065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5B7B3FBB-8033-3B44-AB5A-8550260AFA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987" y="5552245"/>
            <a:ext cx="1327394" cy="1327394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3B50415B-72DB-7C49-B880-1B5FCE28BC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608" y="1017835"/>
            <a:ext cx="1027351" cy="102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4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71ED7-D906-9F48-B261-596A32BA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- Examples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29583F2-9D6B-084A-9E4B-47FDCE279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5" y="1417637"/>
            <a:ext cx="3634912" cy="485042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6A1259F-4DD4-86FF-ED6D-4DEEF4E5C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99" y="762000"/>
            <a:ext cx="4163180" cy="6002299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0A0AB5FD-D735-609F-5A95-A510D6398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4" y="1193372"/>
            <a:ext cx="3928972" cy="56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30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35E36-157D-E046-A08C-FD72396C5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– LCI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A4FC3-0E40-2448-A0C1-23EC280A4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Facebook Groups/Pages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B4694-3B45-A74E-9D62-84C62D670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694388" cy="3304117"/>
          </a:xfrm>
        </p:spPr>
        <p:txBody>
          <a:bodyPr>
            <a:noAutofit/>
          </a:bodyPr>
          <a:lstStyle/>
          <a:p>
            <a:r>
              <a:rPr lang="en-US" sz="2400" dirty="0"/>
              <a:t>Global Lions Forum – public group</a:t>
            </a:r>
          </a:p>
          <a:p>
            <a:r>
              <a:rPr lang="en-US" sz="2400" dirty="0"/>
              <a:t>Lions Clubs Help and Support Group – public group</a:t>
            </a:r>
          </a:p>
          <a:p>
            <a:r>
              <a:rPr lang="en-US" sz="2400" dirty="0"/>
              <a:t>Lions Global Action Team – private group</a:t>
            </a:r>
          </a:p>
          <a:p>
            <a:r>
              <a:rPr lang="en-US" sz="2400" dirty="0"/>
              <a:t>MyLion Forum – private group</a:t>
            </a:r>
          </a:p>
          <a:p>
            <a:r>
              <a:rPr lang="en-US" sz="2400" dirty="0"/>
              <a:t>Lions Clubs International - page</a:t>
            </a:r>
          </a:p>
          <a:p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B74573-C7E9-DE4F-97B4-7D3D76A32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4223" y="2477129"/>
            <a:ext cx="4185618" cy="260116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Why Connect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F9707-903F-1A42-8CA2-C465C761EB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08534" y="2749879"/>
            <a:ext cx="4694388" cy="3304117"/>
          </a:xfrm>
        </p:spPr>
        <p:txBody>
          <a:bodyPr>
            <a:normAutofit/>
          </a:bodyPr>
          <a:lstStyle/>
          <a:p>
            <a:r>
              <a:rPr lang="en-US" sz="2400" dirty="0"/>
              <a:t>Get ideas</a:t>
            </a:r>
          </a:p>
          <a:p>
            <a:r>
              <a:rPr lang="en-US" sz="2400" dirty="0"/>
              <a:t>Meet other Lions</a:t>
            </a:r>
          </a:p>
          <a:p>
            <a:r>
              <a:rPr lang="en-US" sz="2400" dirty="0"/>
              <a:t>Ask a question</a:t>
            </a:r>
          </a:p>
          <a:p>
            <a:r>
              <a:rPr lang="en-US" sz="2400" dirty="0"/>
              <a:t>Keep up with current events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36235F-3346-EA4C-87FB-F9385E619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19E06-5FBA-D54C-8E2C-47090F7CC09D}"/>
              </a:ext>
            </a:extLst>
          </p:cNvPr>
          <p:cNvSpPr txBox="1"/>
          <p:nvPr/>
        </p:nvSpPr>
        <p:spPr>
          <a:xfrm rot="20248940">
            <a:off x="4199519" y="5894457"/>
            <a:ext cx="1830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More!</a:t>
            </a:r>
          </a:p>
        </p:txBody>
      </p:sp>
    </p:spTree>
    <p:extLst>
      <p:ext uri="{BB962C8B-B14F-4D97-AF65-F5344CB8AC3E}">
        <p14:creationId xmlns:p14="http://schemas.microsoft.com/office/powerpoint/2010/main" val="281561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/>
      <p:bldP spid="6" grpId="0" uiExpand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C1AD-FCF8-5F44-9159-C1193D86B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– Ideas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2F8E63-B8E3-A94F-9305-1338F87D2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607716"/>
            <a:ext cx="4185623" cy="576262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Ideas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A9036-DFD9-0C42-B3AA-FAEC2919C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4" y="2183978"/>
            <a:ext cx="4185623" cy="3304117"/>
          </a:xfrm>
        </p:spPr>
        <p:txBody>
          <a:bodyPr>
            <a:noAutofit/>
          </a:bodyPr>
          <a:lstStyle/>
          <a:p>
            <a:r>
              <a:rPr lang="en-US" sz="2700" dirty="0"/>
              <a:t>Donate Button</a:t>
            </a:r>
          </a:p>
          <a:p>
            <a:r>
              <a:rPr lang="en-US" sz="2700" dirty="0"/>
              <a:t>Tagging</a:t>
            </a:r>
          </a:p>
          <a:p>
            <a:r>
              <a:rPr lang="en-US" sz="2700" dirty="0">
                <a:solidFill>
                  <a:schemeClr val="tx1"/>
                </a:solidFill>
              </a:rPr>
              <a:t>Facebook fundraisers</a:t>
            </a:r>
          </a:p>
          <a:p>
            <a:r>
              <a:rPr lang="en-US" sz="2700" dirty="0"/>
              <a:t>Events</a:t>
            </a:r>
          </a:p>
          <a:p>
            <a:r>
              <a:rPr lang="en-US" sz="2700" dirty="0"/>
              <a:t>Advertisements</a:t>
            </a:r>
          </a:p>
          <a:p>
            <a:r>
              <a:rPr lang="en-US" sz="2700" dirty="0"/>
              <a:t>Sharing</a:t>
            </a:r>
          </a:p>
          <a:p>
            <a:r>
              <a:rPr lang="en-US" sz="2700" dirty="0"/>
              <a:t>Likes on other pages (Lions, Community)</a:t>
            </a:r>
          </a:p>
          <a:p>
            <a:endParaRPr lang="en-US" sz="27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BAF43B-2061-2E4F-91E5-380275AAE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569991"/>
            <a:ext cx="4185618" cy="576262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Additional Thoughts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104B940-1C7D-8445-8FB1-289F9E6512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183978"/>
            <a:ext cx="4185617" cy="3304117"/>
          </a:xfrm>
        </p:spPr>
        <p:txBody>
          <a:bodyPr>
            <a:noAutofit/>
          </a:bodyPr>
          <a:lstStyle/>
          <a:p>
            <a:r>
              <a:rPr lang="en-US" sz="2700" dirty="0"/>
              <a:t>Tell a story</a:t>
            </a:r>
          </a:p>
          <a:p>
            <a:r>
              <a:rPr lang="en-US" sz="2700" dirty="0"/>
              <a:t>Use photos and videos to support your story</a:t>
            </a:r>
          </a:p>
          <a:p>
            <a:r>
              <a:rPr lang="en-US" sz="2700" dirty="0"/>
              <a:t>Target your story to your audience</a:t>
            </a:r>
          </a:p>
          <a:p>
            <a:r>
              <a:rPr lang="en-US" sz="2700" dirty="0"/>
              <a:t>Different social media channels require different approaches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5ED51D53-595F-9848-90B4-5009C56CB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4421-72D1-994F-8C3E-0AC38F596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A4052-4842-AC4C-A133-7B63545AB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582567"/>
            <a:ext cx="4185623" cy="576262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Description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CEB26-34B7-9449-9E00-8F3246FAB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259423"/>
            <a:ext cx="4982671" cy="3304117"/>
          </a:xfrm>
        </p:spPr>
        <p:txBody>
          <a:bodyPr>
            <a:normAutofit/>
          </a:bodyPr>
          <a:lstStyle/>
          <a:p>
            <a:r>
              <a:rPr lang="en-US" sz="2800" dirty="0"/>
              <a:t>You have agreed to be your club chairperson to organize, plan, and execute a new fundraiser.  How can you use social media to help you?  Be as specific as you can.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F07E04-6D5C-1F45-8FB8-9AB697900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258" y="1877258"/>
            <a:ext cx="6350000" cy="4368800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970FE612-0B16-FA46-8348-66347C3C3573}"/>
              </a:ext>
            </a:extLst>
          </p:cNvPr>
          <p:cNvSpPr/>
          <p:nvPr/>
        </p:nvSpPr>
        <p:spPr>
          <a:xfrm>
            <a:off x="7197129" y="881286"/>
            <a:ext cx="2952451" cy="2208691"/>
          </a:xfrm>
          <a:prstGeom prst="cloudCallout">
            <a:avLst>
              <a:gd name="adj1" fmla="val 27919"/>
              <a:gd name="adj2" fmla="val 653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818818AA-FB51-D844-803E-5AA6F99AE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04" y="1383654"/>
            <a:ext cx="749630" cy="775563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1EB82B57-852A-4B41-8A80-CB2F410D8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6888" y="2040863"/>
            <a:ext cx="792934" cy="820365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458BE19F-E133-8945-86FB-E53BF964B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9" y="1256490"/>
            <a:ext cx="721408" cy="746365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11F10671-358E-984A-95F4-E38353838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314" y="1370675"/>
            <a:ext cx="721408" cy="746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B1C8B9-49DD-2E41-8C0D-1752CC4D63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7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252ED-F9E8-1A47-B443-CF5433729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MailChimp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6DFB7-9C35-FE47-95A0-B361477A3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001" y="5280847"/>
            <a:ext cx="4961535" cy="78565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800"/>
              <a:t>Email Marketing and Communication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87F06E-FEF8-944B-93EA-EB53D52F5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" r="2764" b="-3"/>
          <a:stretch/>
        </p:blipFill>
        <p:spPr>
          <a:xfrm>
            <a:off x="5119216" y="1100384"/>
            <a:ext cx="4174333" cy="4325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EAC7AF-19C8-F042-B372-227400E20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66538" y="112048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6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C3626-CC2A-F743-9882-A84C83280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MailChimp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9543BE-DAA3-BE4F-BA23-C66B3EAA3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What is it?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0C33D-DB5F-704C-AB12-4834C8432F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Group/Mass email </a:t>
            </a:r>
          </a:p>
          <a:p>
            <a:r>
              <a:rPr lang="en-US" sz="2800" dirty="0"/>
              <a:t>Build and cultivate your audience</a:t>
            </a:r>
          </a:p>
          <a:p>
            <a:r>
              <a:rPr lang="en-US" sz="2800" dirty="0"/>
              <a:t>Used for marketing, but can also be used for communication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11C9C6-C47C-014F-9EE8-C557E99E4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Why use it?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59EC8-F60C-F544-8C55-AD4F87909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983596" cy="3304117"/>
          </a:xfrm>
        </p:spPr>
        <p:txBody>
          <a:bodyPr>
            <a:noAutofit/>
          </a:bodyPr>
          <a:lstStyle/>
          <a:p>
            <a:r>
              <a:rPr lang="en-US" sz="2800" dirty="0"/>
              <a:t>Large mail lists (avoid email from going to SPAM)</a:t>
            </a:r>
          </a:p>
          <a:p>
            <a:r>
              <a:rPr lang="en-US" sz="2800" dirty="0"/>
              <a:t>Attractive email</a:t>
            </a:r>
          </a:p>
          <a:p>
            <a:r>
              <a:rPr lang="en-US" sz="2800" dirty="0"/>
              <a:t>Ability to unsubscribe</a:t>
            </a:r>
          </a:p>
          <a:p>
            <a:r>
              <a:rPr lang="en-US" sz="2800" dirty="0"/>
              <a:t>Ability to see who reads your email and clicks on links within your email</a:t>
            </a:r>
          </a:p>
          <a:p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8AED7C-4D7B-694C-9919-A5B96255F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0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94D55-07E5-6E4C-B65D-E03773816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Lions use Technology?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A1797-2740-BC46-92A1-F503B3D5B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73163"/>
            <a:ext cx="8596668" cy="3880773"/>
          </a:xfrm>
        </p:spPr>
        <p:txBody>
          <a:bodyPr>
            <a:normAutofit/>
          </a:bodyPr>
          <a:lstStyle/>
          <a:p>
            <a:r>
              <a:rPr lang="en-US" sz="2800" dirty="0"/>
              <a:t>Communication</a:t>
            </a:r>
          </a:p>
          <a:p>
            <a:r>
              <a:rPr lang="en-US" sz="2800" dirty="0"/>
              <a:t>Administration</a:t>
            </a:r>
          </a:p>
          <a:p>
            <a:r>
              <a:rPr lang="en-US" sz="2800" dirty="0"/>
              <a:t>Public Relations</a:t>
            </a:r>
          </a:p>
          <a:p>
            <a:r>
              <a:rPr lang="en-US" sz="2800" dirty="0"/>
              <a:t>Promotion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3D08999-6CCA-8247-97CF-66A8AEA417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2909A-489E-C54E-879A-484128DA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MailChimp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80349-C83B-0749-A436-5F3126C1F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582567"/>
            <a:ext cx="4185623" cy="576262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Free Version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AEF67-99A2-314E-957B-7CCC0180A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271999"/>
            <a:ext cx="4185623" cy="3304117"/>
          </a:xfrm>
        </p:spPr>
        <p:txBody>
          <a:bodyPr>
            <a:normAutofit/>
          </a:bodyPr>
          <a:lstStyle/>
          <a:p>
            <a:r>
              <a:rPr lang="en-US" sz="2800" dirty="0"/>
              <a:t>10,000 emails/month</a:t>
            </a:r>
          </a:p>
          <a:p>
            <a:r>
              <a:rPr lang="en-US" sz="2800" dirty="0"/>
              <a:t>2000 subscribers</a:t>
            </a:r>
          </a:p>
          <a:p>
            <a:r>
              <a:rPr lang="en-US" sz="2800" dirty="0"/>
              <a:t>Beyond 2000 subscribers, monthly fee starts at $29.99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BF617-1B63-AC47-998B-6AE8D8176F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582568"/>
            <a:ext cx="4185618" cy="576262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Terms/Features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55F53-73DA-B041-8025-9906610E5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221700"/>
            <a:ext cx="4908151" cy="3304117"/>
          </a:xfrm>
        </p:spPr>
        <p:txBody>
          <a:bodyPr>
            <a:noAutofit/>
          </a:bodyPr>
          <a:lstStyle/>
          <a:p>
            <a:r>
              <a:rPr lang="en-US" sz="2500" dirty="0"/>
              <a:t>Audience – 1 for free accounts</a:t>
            </a:r>
          </a:p>
          <a:p>
            <a:r>
              <a:rPr lang="en-US" sz="2500" dirty="0"/>
              <a:t>Tags – create “sub-lists” for your Audience</a:t>
            </a:r>
          </a:p>
          <a:p>
            <a:r>
              <a:rPr lang="en-US" sz="2500" dirty="0"/>
              <a:t>Campaigns – communication/marketing campaigns</a:t>
            </a:r>
          </a:p>
          <a:p>
            <a:r>
              <a:rPr lang="en-US" sz="2500" dirty="0"/>
              <a:t>Reusable templates</a:t>
            </a:r>
          </a:p>
          <a:p>
            <a:r>
              <a:rPr lang="en-US" sz="2500" dirty="0">
                <a:solidFill>
                  <a:schemeClr val="tx1"/>
                </a:solidFill>
              </a:rPr>
              <a:t>Upload files (instead of attachments)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E9CF4-ABAD-3649-B9EA-787DAA7B7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9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9A7-9ED4-EF43-9988-ACDF45537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MailChimp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87DB1-F32B-6640-BB4B-89F167E40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045" y="1739997"/>
            <a:ext cx="4185623" cy="190403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Examples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C5D5F7-6F50-D145-908E-4140B2C7F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982" y="2020815"/>
            <a:ext cx="4185623" cy="3304117"/>
          </a:xfrm>
        </p:spPr>
        <p:txBody>
          <a:bodyPr>
            <a:noAutofit/>
          </a:bodyPr>
          <a:lstStyle/>
          <a:p>
            <a:r>
              <a:rPr lang="en-US" sz="2800" dirty="0"/>
              <a:t>Club notifications and email</a:t>
            </a:r>
          </a:p>
          <a:p>
            <a:r>
              <a:rPr lang="en-US" sz="2800" dirty="0"/>
              <a:t>Club newsletter</a:t>
            </a:r>
          </a:p>
          <a:p>
            <a:r>
              <a:rPr lang="en-US" sz="2800" dirty="0"/>
              <a:t>District newsletter</a:t>
            </a:r>
          </a:p>
          <a:p>
            <a:r>
              <a:rPr lang="en-US" sz="2800" dirty="0"/>
              <a:t>Club member birthday email</a:t>
            </a:r>
          </a:p>
          <a:p>
            <a:r>
              <a:rPr lang="en-US" sz="2800" dirty="0"/>
              <a:t>Prospective members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2FBEAC-4B07-A544-82CA-54DA2AC7AE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79" y="1399346"/>
            <a:ext cx="4185618" cy="576262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Getting Started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07A505-7729-7341-89BF-5E29B42CE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0" y="2020815"/>
            <a:ext cx="5473996" cy="3304117"/>
          </a:xfrm>
        </p:spPr>
        <p:txBody>
          <a:bodyPr>
            <a:noAutofit/>
          </a:bodyPr>
          <a:lstStyle/>
          <a:p>
            <a:r>
              <a:rPr lang="en-US" sz="2800" dirty="0"/>
              <a:t>Sign up for free account</a:t>
            </a:r>
          </a:p>
          <a:p>
            <a:r>
              <a:rPr lang="en-US" sz="2800" dirty="0"/>
              <a:t>Enter or import an Audience</a:t>
            </a:r>
          </a:p>
          <a:p>
            <a:r>
              <a:rPr lang="en-US" sz="2800" dirty="0"/>
              <a:t>Build your profile (logo, name, address, etc.)</a:t>
            </a:r>
          </a:p>
          <a:p>
            <a:r>
              <a:rPr lang="en-US" sz="2800" dirty="0"/>
              <a:t>Build your first communication (TO:, Subject, content) </a:t>
            </a:r>
          </a:p>
          <a:p>
            <a:r>
              <a:rPr lang="en-US" sz="2800" dirty="0"/>
              <a:t>Send your first communication</a:t>
            </a:r>
          </a:p>
          <a:p>
            <a:r>
              <a:rPr lang="en-US" sz="2800" dirty="0"/>
              <a:t>Experiment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6433BB-0298-0F42-BAF1-E2882FD291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C3A2F-3C31-7540-B398-D3C22BA0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MailChimp - Examples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D6CD73-D51D-5F48-A2B6-DAF72CB85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34CE794-C424-B4CA-BFC1-BABB76AFF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" y="1346200"/>
            <a:ext cx="4371818" cy="41656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51430DE-6C6D-8A49-03D2-0FF325AF4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57" y="1346200"/>
            <a:ext cx="3718270" cy="41656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0F5566C-E993-C930-B3B6-354FA86AC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71" y="1863756"/>
            <a:ext cx="3930029" cy="276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04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12A4C-502C-7C43-A9AA-2769DA9C9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MailChimp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DD9BD-0E27-A04B-A6B3-BB18B7A89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Tips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87310-0A81-EB4D-9783-371EF849D5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Import users from LCI export</a:t>
            </a:r>
          </a:p>
          <a:p>
            <a:r>
              <a:rPr lang="en-US" sz="2800" dirty="0"/>
              <a:t>Post to Social Media</a:t>
            </a:r>
          </a:p>
          <a:p>
            <a:r>
              <a:rPr lang="en-US" sz="2800" dirty="0"/>
              <a:t>Mobile App</a:t>
            </a:r>
          </a:p>
          <a:p>
            <a:r>
              <a:rPr lang="en-US" sz="2800" dirty="0"/>
              <a:t>Use Test Email</a:t>
            </a:r>
          </a:p>
          <a:p>
            <a:r>
              <a:rPr lang="en-US" sz="2800" dirty="0"/>
              <a:t>View a demo or ask for help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67C472-546B-584A-883D-A334B3843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Tips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49D6E-5B04-4844-AC1E-A1236B978AA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Consider re-sending unopened mail</a:t>
            </a:r>
          </a:p>
          <a:p>
            <a:r>
              <a:rPr lang="en-US" sz="2800" dirty="0"/>
              <a:t>Respect un-subscribers</a:t>
            </a:r>
          </a:p>
          <a:p>
            <a:r>
              <a:rPr lang="en-US" sz="2800" dirty="0"/>
              <a:t>Use Replicate feature for similar communications/ campaigns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F48B38-F3E2-5E47-9D34-C29B0F130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7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3227F-DD16-A847-9C0A-2CED7D81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09039"/>
            <a:ext cx="10571998" cy="970450"/>
          </a:xfrm>
        </p:spPr>
        <p:txBody>
          <a:bodyPr/>
          <a:lstStyle/>
          <a:p>
            <a:r>
              <a:rPr lang="en-US" dirty="0"/>
              <a:t>MailChimp - Dashboard 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8FF93BF-0913-EE4E-BE70-9C63FFBE7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70" y="1079489"/>
            <a:ext cx="7282597" cy="54656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575AE-43A7-9444-9032-DD8BB342B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11882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71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FCB1-5F38-EF4A-9153-FCBA6E37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/>
              <a:t>Virtual Meetings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1ED0C-8BDF-E64A-9CA2-92D8E817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001" y="5280847"/>
            <a:ext cx="4961535" cy="785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800" dirty="0"/>
              <a:t>Connecting when apart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D02853-A20B-7640-B1D5-4ADC59B6622A}"/>
              </a:ext>
            </a:extLst>
          </p:cNvPr>
          <p:cNvGrpSpPr/>
          <p:nvPr/>
        </p:nvGrpSpPr>
        <p:grpSpPr>
          <a:xfrm>
            <a:off x="4581409" y="958639"/>
            <a:ext cx="4398906" cy="4308803"/>
            <a:chOff x="6983092" y="1203208"/>
            <a:chExt cx="4398906" cy="4308803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4C8FEB52-ED64-7E40-B06C-93F740CB7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3" t="21268" r="19263" b="20327"/>
            <a:stretch/>
          </p:blipFill>
          <p:spPr>
            <a:xfrm>
              <a:off x="6983092" y="1215615"/>
              <a:ext cx="1417670" cy="1365984"/>
            </a:xfrm>
            <a:prstGeom prst="rect">
              <a:avLst/>
            </a:prstGeom>
          </p:spPr>
        </p:pic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D457EE88-5939-1D49-93B3-780CE3B2E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9091" y="4276402"/>
              <a:ext cx="3080785" cy="1235609"/>
            </a:xfrm>
            <a:prstGeom prst="rect">
              <a:avLst/>
            </a:prstGeom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A1F7EEAE-02A7-EE4A-B8C1-C928448DD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154" y="1203208"/>
              <a:ext cx="1415844" cy="1415844"/>
            </a:xfrm>
            <a:prstGeom prst="rect">
              <a:avLst/>
            </a:prstGeom>
          </p:spPr>
        </p:pic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3FACAB3C-F335-1446-8FF6-BC94B33D0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0164" y="2529647"/>
              <a:ext cx="1862524" cy="186252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B54CCBB-D481-FD4D-9CD4-A19F4C6A8B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66538" y="112048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E4108-7C32-C046-AD98-717EEB15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Virtual Meetings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A5F141-B840-A841-AD42-304C1B9FA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accent2"/>
                </a:solidFill>
              </a:rPr>
              <a:t>What do you use?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53AB3-8E12-5B4C-A830-113A4221CF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Zoom</a:t>
            </a:r>
          </a:p>
          <a:p>
            <a:r>
              <a:rPr lang="en-US" sz="2600" dirty="0">
                <a:solidFill>
                  <a:schemeClr val="tx1"/>
                </a:solidFill>
              </a:rPr>
              <a:t>Facebook Rooms</a:t>
            </a:r>
          </a:p>
          <a:p>
            <a:r>
              <a:rPr lang="en-US" sz="2600" dirty="0">
                <a:solidFill>
                  <a:schemeClr val="tx1"/>
                </a:solidFill>
              </a:rPr>
              <a:t>Microsoft Teams</a:t>
            </a:r>
          </a:p>
          <a:p>
            <a:r>
              <a:rPr lang="en-US" sz="2600" dirty="0"/>
              <a:t>FaceTime</a:t>
            </a:r>
          </a:p>
          <a:p>
            <a:r>
              <a:rPr lang="en-US" sz="2600" dirty="0"/>
              <a:t>Skype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E2122C5-8BCB-ED46-A6EA-B63A3C34B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When do you use it?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D6E7BF-F827-1F43-ABFB-CBD666BD33D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General Club Meeting</a:t>
            </a:r>
          </a:p>
          <a:p>
            <a:r>
              <a:rPr lang="en-US" sz="2600" dirty="0"/>
              <a:t>Club Board Meeting</a:t>
            </a:r>
          </a:p>
          <a:p>
            <a:r>
              <a:rPr lang="en-US" sz="2600" dirty="0"/>
              <a:t>Committee Meeting</a:t>
            </a:r>
          </a:p>
          <a:p>
            <a:r>
              <a:rPr lang="en-US" sz="2600" dirty="0"/>
              <a:t>District Cabinet Meeting</a:t>
            </a:r>
          </a:p>
          <a:p>
            <a:r>
              <a:rPr lang="en-US" sz="2600" dirty="0"/>
              <a:t>Training Session</a:t>
            </a:r>
          </a:p>
          <a:p>
            <a:r>
              <a:rPr lang="en-US" sz="2600" dirty="0"/>
              <a:t>District Convention</a:t>
            </a:r>
          </a:p>
          <a:p>
            <a:r>
              <a:rPr lang="en-US" sz="2600" dirty="0"/>
              <a:t>Social Event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64C948F5-8CB6-FF47-9EAF-3EECBA014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/>
      <p:bldP spid="9" grpId="0" uiExpan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86E52-DD6C-FA44-89A5-57D7DDD9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Zoom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B643B-1324-FF4E-A57B-EE55042CF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9252" y="2160983"/>
            <a:ext cx="4185623" cy="576262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Getting Started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46D7E-696C-6347-AD23-9EACFACA9A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Create a free Zoom account</a:t>
            </a:r>
          </a:p>
          <a:p>
            <a:r>
              <a:rPr lang="en-US" sz="2200" dirty="0"/>
              <a:t>Schedule a meeting with just a few people</a:t>
            </a:r>
          </a:p>
          <a:p>
            <a:r>
              <a:rPr lang="en-US" sz="2200" dirty="0"/>
              <a:t>Conduct an informal meeting before using for a more more formal meeting</a:t>
            </a:r>
          </a:p>
          <a:p>
            <a:r>
              <a:rPr lang="en-US" sz="2200" dirty="0"/>
              <a:t>Try using the major features </a:t>
            </a:r>
          </a:p>
          <a:p>
            <a:r>
              <a:rPr lang="en-US" sz="2200" dirty="0"/>
              <a:t>Become familiar with free vs. paid features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87C144-42FE-F34D-99D8-CF1A567A3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Tips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9E314-A470-B344-A084-677544A58BF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200" dirty="0"/>
              <a:t>As moderator, join meeting early</a:t>
            </a:r>
          </a:p>
          <a:p>
            <a:r>
              <a:rPr lang="en-US" sz="2200" dirty="0"/>
              <a:t>Ensure attendees have microphone and speakers</a:t>
            </a:r>
          </a:p>
          <a:p>
            <a:r>
              <a:rPr lang="en-US" sz="2200" dirty="0"/>
              <a:t>Try views – gallery, speaker</a:t>
            </a:r>
          </a:p>
          <a:p>
            <a:r>
              <a:rPr lang="en-US" sz="2200" dirty="0"/>
              <a:t>Adjust lighting (no background)</a:t>
            </a:r>
          </a:p>
          <a:p>
            <a:r>
              <a:rPr lang="en-US" sz="2200" dirty="0"/>
              <a:t>View usage videos</a:t>
            </a:r>
          </a:p>
          <a:p>
            <a:r>
              <a:rPr lang="en-US" sz="2200" dirty="0"/>
              <a:t>Use mute</a:t>
            </a:r>
          </a:p>
          <a:p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2E0519-2B16-324D-AC4A-ED0A088F4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DDBC5-3C18-1211-8CD4-040361BC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- Where does it fit now?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633475C-F2F5-8286-439C-F0D73D0C6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68" y="2096259"/>
            <a:ext cx="7659399" cy="37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70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3A8A7-E94E-7AE1-1B8B-C64ECEAA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File Storage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17492E6-7F63-1EF7-7BC0-5243DB78B6C8}"/>
              </a:ext>
            </a:extLst>
          </p:cNvPr>
          <p:cNvSpPr txBox="1">
            <a:spLocks/>
          </p:cNvSpPr>
          <p:nvPr/>
        </p:nvSpPr>
        <p:spPr>
          <a:xfrm>
            <a:off x="810001" y="5280847"/>
            <a:ext cx="4961535" cy="7856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File Storage/Sharing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ED14F2E-ADBB-6FC8-5BD9-A770435C4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36" y="2590672"/>
            <a:ext cx="3776478" cy="289170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45C9B62-3079-10E3-0BDB-96D1B12DE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86" y="791497"/>
            <a:ext cx="1282700" cy="15875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A4E4F32-7BFA-F5D9-A535-CE9B0944F2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1" t="14024" r="10788" b="21395"/>
          <a:stretch/>
        </p:blipFill>
        <p:spPr>
          <a:xfrm>
            <a:off x="6538613" y="375515"/>
            <a:ext cx="1659802" cy="149202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A7EAA4D-32B9-B509-7BD2-FC1C04044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66" y="1191547"/>
            <a:ext cx="1264060" cy="11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6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F4D1-484A-39BF-A7F8-B6E9CC4B8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you currently using technology to support Lions?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F55D56F-6216-38EB-87DB-FC86A25C5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8"/>
          <a:stretch/>
        </p:blipFill>
        <p:spPr>
          <a:xfrm>
            <a:off x="2917998" y="1930400"/>
            <a:ext cx="4863850" cy="464470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77EDA13-F96B-3703-9929-6270E262A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16183"/>
            <a:ext cx="2625633" cy="262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95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13FA-D522-6735-2418-9CE240EDD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Storage – Some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1749D-C0D6-8DD1-F26D-56493CFAF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Google Drive</a:t>
            </a:r>
          </a:p>
          <a:p>
            <a:r>
              <a:rPr lang="en-US" sz="2800" dirty="0"/>
              <a:t>Amazon Drive</a:t>
            </a:r>
          </a:p>
          <a:p>
            <a:r>
              <a:rPr lang="en-US" sz="2800" dirty="0"/>
              <a:t>Microsoft OneDrive</a:t>
            </a:r>
          </a:p>
          <a:p>
            <a:r>
              <a:rPr lang="en-US" sz="2800" dirty="0"/>
              <a:t>Dropbox</a:t>
            </a:r>
          </a:p>
          <a:p>
            <a:r>
              <a:rPr lang="en-US" sz="2800" dirty="0"/>
              <a:t>Box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EF222A-EFC6-66AA-F2DF-5E7022102E6F}"/>
              </a:ext>
            </a:extLst>
          </p:cNvPr>
          <p:cNvGrpSpPr/>
          <p:nvPr/>
        </p:nvGrpSpPr>
        <p:grpSpPr>
          <a:xfrm>
            <a:off x="4446670" y="973773"/>
            <a:ext cx="5134505" cy="5333726"/>
            <a:chOff x="4738984" y="1487489"/>
            <a:chExt cx="5134505" cy="5333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E575A6-98F9-9BEB-686F-6AD66768A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800" y="2717799"/>
              <a:ext cx="1422400" cy="1422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7613AF-97F5-E18F-7C68-FD4921FB2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076" y="1487489"/>
              <a:ext cx="1498600" cy="1346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B49C81-1158-4CF1-0FAD-C0282DC4A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274" y="2927561"/>
              <a:ext cx="2491215" cy="18256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7838C1-A599-F199-D0DC-1F27F19E77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50" t="9783" r="29191" b="12288"/>
            <a:stretch/>
          </p:blipFill>
          <p:spPr>
            <a:xfrm>
              <a:off x="4738984" y="4810864"/>
              <a:ext cx="1660674" cy="16328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1A204B-07D9-035B-EAB3-D0B15BA9F3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0" r="12404"/>
            <a:stretch/>
          </p:blipFill>
          <p:spPr>
            <a:xfrm>
              <a:off x="6807200" y="5081587"/>
              <a:ext cx="1476965" cy="1739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7606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77724-4FC2-09C5-AA63-773BA3AF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Storage -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2B494-502C-F0AF-B877-EAF0DF3B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Storage apps also have options for photos (Amazon Photos)</a:t>
            </a:r>
          </a:p>
          <a:p>
            <a:r>
              <a:rPr lang="en-US" sz="2800" dirty="0"/>
              <a:t>Look at free storage limitations</a:t>
            </a:r>
          </a:p>
          <a:p>
            <a:r>
              <a:rPr lang="en-US" sz="2800" dirty="0"/>
              <a:t>Understand sharing and contribution</a:t>
            </a:r>
          </a:p>
          <a:p>
            <a:r>
              <a:rPr lang="en-US" sz="2800" dirty="0"/>
              <a:t>Mobile app access</a:t>
            </a:r>
          </a:p>
          <a:p>
            <a:r>
              <a:rPr lang="en-US" sz="2800" dirty="0"/>
              <a:t>Desktop synchronization</a:t>
            </a:r>
          </a:p>
          <a:p>
            <a:r>
              <a:rPr lang="en-US" sz="2800" dirty="0"/>
              <a:t>Security – be careful with member information!</a:t>
            </a:r>
          </a:p>
        </p:txBody>
      </p:sp>
    </p:spTree>
    <p:extLst>
      <p:ext uri="{BB962C8B-B14F-4D97-AF65-F5344CB8AC3E}">
        <p14:creationId xmlns:p14="http://schemas.microsoft.com/office/powerpoint/2010/main" val="1163330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77724-4FC2-09C5-AA63-773BA3AF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Storage – Sample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2B494-502C-F0AF-B877-EAF0DF3B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65" y="1488613"/>
            <a:ext cx="4402666" cy="515059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Club and District documents</a:t>
            </a:r>
          </a:p>
          <a:p>
            <a:pPr lvl="1"/>
            <a:r>
              <a:rPr lang="en-US" sz="2600" dirty="0"/>
              <a:t>Meeting agendas</a:t>
            </a:r>
          </a:p>
          <a:p>
            <a:pPr lvl="1"/>
            <a:r>
              <a:rPr lang="en-US" sz="2600" dirty="0"/>
              <a:t>Meeting notes</a:t>
            </a:r>
          </a:p>
          <a:p>
            <a:pPr lvl="1"/>
            <a:r>
              <a:rPr lang="en-US" sz="2600" dirty="0"/>
              <a:t>Bylaws, policies</a:t>
            </a:r>
          </a:p>
          <a:p>
            <a:pPr lvl="1"/>
            <a:r>
              <a:rPr lang="en-US" sz="2600" dirty="0"/>
              <a:t>Fundraiser documents (spreadsheets, brochures)</a:t>
            </a:r>
          </a:p>
          <a:p>
            <a:pPr lvl="1"/>
            <a:r>
              <a:rPr lang="en-US" sz="2600" dirty="0"/>
              <a:t>Member dues statements</a:t>
            </a:r>
          </a:p>
          <a:p>
            <a:pPr lvl="1"/>
            <a:r>
              <a:rPr lang="en-US" sz="2600" dirty="0"/>
              <a:t>Other administrative</a:t>
            </a:r>
          </a:p>
          <a:p>
            <a:pPr lvl="1"/>
            <a:endParaRPr lang="en-US" sz="2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26BA9E-F3DD-6701-AC94-4C5579241217}"/>
              </a:ext>
            </a:extLst>
          </p:cNvPr>
          <p:cNvSpPr>
            <a:spLocks noGrp="1"/>
          </p:cNvSpPr>
          <p:nvPr/>
        </p:nvSpPr>
        <p:spPr>
          <a:xfrm>
            <a:off x="5755657" y="1488613"/>
            <a:ext cx="440266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Club and district photos</a:t>
            </a:r>
          </a:p>
          <a:p>
            <a:pPr lvl="1"/>
            <a:r>
              <a:rPr lang="en-US" sz="2600" dirty="0"/>
              <a:t>Share with members</a:t>
            </a:r>
          </a:p>
          <a:p>
            <a:pPr lvl="1"/>
            <a:r>
              <a:rPr lang="en-US" sz="2600" dirty="0"/>
              <a:t>Social Media</a:t>
            </a:r>
          </a:p>
          <a:p>
            <a:pPr lvl="1"/>
            <a:r>
              <a:rPr lang="en-US" sz="2600" dirty="0"/>
              <a:t>Website</a:t>
            </a:r>
          </a:p>
          <a:p>
            <a:pPr lvl="1"/>
            <a:r>
              <a:rPr lang="en-US" sz="2600" dirty="0"/>
              <a:t>News media</a:t>
            </a:r>
          </a:p>
          <a:p>
            <a:pPr lvl="1"/>
            <a:r>
              <a:rPr lang="en-US" sz="2600" dirty="0"/>
              <a:t>Event slideshows</a:t>
            </a:r>
          </a:p>
        </p:txBody>
      </p:sp>
    </p:spTree>
    <p:extLst>
      <p:ext uri="{BB962C8B-B14F-4D97-AF65-F5344CB8AC3E}">
        <p14:creationId xmlns:p14="http://schemas.microsoft.com/office/powerpoint/2010/main" val="1398204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FCB1-5F38-EF4A-9153-FCBA6E379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/>
              <a:t>Additional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1ED0C-8BDF-E64A-9CA2-92D8E817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001" y="5280847"/>
            <a:ext cx="4961535" cy="78565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US" sz="2800" dirty="0"/>
              <a:t>Some other tools I’ve used (or am trying)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54CCBB-D481-FD4D-9CD4-A19F4C6A8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66538" y="112048"/>
            <a:ext cx="1925483" cy="169318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FA19C20-395C-6C80-3AAE-D6E6B4967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04" y="1083899"/>
            <a:ext cx="4961534" cy="396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14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DA068-4E6C-B722-6C98-2955ADFEC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6C159-E31A-922A-E84C-4652493F4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PayPal/Venmo – payments from Lions and public</a:t>
            </a:r>
          </a:p>
          <a:p>
            <a:r>
              <a:rPr lang="en-US" sz="2800" dirty="0"/>
              <a:t>Zeffy – event scheduling for non-profits including payment and ticketing</a:t>
            </a:r>
          </a:p>
          <a:p>
            <a:r>
              <a:rPr lang="en-US" sz="2800" dirty="0"/>
              <a:t>Doodle – polling for best meeting time</a:t>
            </a:r>
          </a:p>
          <a:p>
            <a:r>
              <a:rPr lang="en-US" sz="2800" dirty="0"/>
              <a:t>Websites – various tools</a:t>
            </a:r>
          </a:p>
        </p:txBody>
      </p:sp>
    </p:spTree>
    <p:extLst>
      <p:ext uri="{BB962C8B-B14F-4D97-AF65-F5344CB8AC3E}">
        <p14:creationId xmlns:p14="http://schemas.microsoft.com/office/powerpoint/2010/main" val="1706878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F5C9-3E77-F542-A6EC-D62B31D96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195007-A8C1-6548-9308-5EF97580A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Review – what did you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84402-8875-E74B-BD7A-B825523ABE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Social Media</a:t>
            </a:r>
          </a:p>
          <a:p>
            <a:r>
              <a:rPr lang="en-US" sz="2800" dirty="0"/>
              <a:t>Google </a:t>
            </a:r>
          </a:p>
          <a:p>
            <a:r>
              <a:rPr lang="en-US" sz="2800" dirty="0"/>
              <a:t>MailChimp</a:t>
            </a:r>
          </a:p>
          <a:p>
            <a:r>
              <a:rPr lang="en-US" sz="2800" dirty="0"/>
              <a:t>Virtual Meetings</a:t>
            </a:r>
          </a:p>
          <a:p>
            <a:r>
              <a:rPr lang="en-US" sz="2800" dirty="0"/>
              <a:t>File Storage</a:t>
            </a:r>
          </a:p>
          <a:p>
            <a:r>
              <a:rPr lang="en-US" sz="2800" dirty="0"/>
              <a:t>Additional Tools</a:t>
            </a:r>
          </a:p>
          <a:p>
            <a:endParaRPr lang="en-US" sz="2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E7BCB9-3674-E546-87AB-FDBF3170E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18284" y="2145543"/>
            <a:ext cx="4185618" cy="576262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Take Action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6B9F97-6BC8-3944-8917-8E702D215F5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/>
              <a:t>What are your top two takeaways that you will try or research?</a:t>
            </a:r>
          </a:p>
          <a:p>
            <a:endParaRPr lang="en-US" sz="4400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76773B6-ACF8-3B43-901B-9854AF27A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6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7" grpId="0" build="p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4421-72D1-994F-8C3E-0AC38F596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Technology Workshop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A4052-4842-AC4C-A133-7B63545AB0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Description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CEB26-34B7-9449-9E00-8F3246FAB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5669191" cy="3304117"/>
          </a:xfrm>
        </p:spPr>
        <p:txBody>
          <a:bodyPr>
            <a:noAutofit/>
          </a:bodyPr>
          <a:lstStyle/>
          <a:p>
            <a:r>
              <a:rPr lang="en-US" sz="3200" dirty="0"/>
              <a:t>You have been elected as club President and want to rejuvenate your club</a:t>
            </a:r>
          </a:p>
          <a:p>
            <a:r>
              <a:rPr lang="en-US" sz="3200" dirty="0"/>
              <a:t>How might you prepare for your year by building a plan that includes technology?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1C8B9-49DD-2E41-8C0D-1752CC4D6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07DEC-5637-A542-86E4-A66731ACD3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" r="2764" b="-3"/>
          <a:stretch/>
        </p:blipFill>
        <p:spPr>
          <a:xfrm>
            <a:off x="8631864" y="3978054"/>
            <a:ext cx="1543775" cy="1599769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3DC8939C-B155-7A4E-BCD3-BB394E9AD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55" y="5679128"/>
            <a:ext cx="3080785" cy="1235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E35224-118E-6B4D-827B-B9830730B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648" y="864767"/>
            <a:ext cx="1599005" cy="1599005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C6B50046-E370-E879-BFB9-38609F3A50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44" y="2976287"/>
            <a:ext cx="16383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9EEA-9124-F043-9628-A25CC63B7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PDG John Mallonee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District 14-T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Hershey Lions Club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12BC5-1133-4D4E-BB4A-763B453FC3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1712" y="495197"/>
            <a:ext cx="4880300" cy="229552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err="1"/>
              <a:t>pdgjohn@hersheylions.org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Facebook – PDG Lion John Mallonee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353C7D-336B-6A44-9304-EECB0A6C8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812" y="1642959"/>
            <a:ext cx="2207421" cy="3665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9338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6440B-5A94-5F4C-8341-BC1C380F4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Tools -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3C6E4-A577-4642-893A-6443ACF3F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980" y="2081291"/>
            <a:ext cx="7083228" cy="3880772"/>
          </a:xfrm>
        </p:spPr>
        <p:txBody>
          <a:bodyPr>
            <a:noAutofit/>
          </a:bodyPr>
          <a:lstStyle/>
          <a:p>
            <a:r>
              <a:rPr lang="en-US" sz="2800" dirty="0"/>
              <a:t>Google</a:t>
            </a:r>
          </a:p>
          <a:p>
            <a:r>
              <a:rPr lang="en-US" sz="2800" dirty="0"/>
              <a:t>Social Media</a:t>
            </a:r>
          </a:p>
          <a:p>
            <a:r>
              <a:rPr lang="en-US" sz="2800" dirty="0"/>
              <a:t>MailChimp</a:t>
            </a:r>
          </a:p>
          <a:p>
            <a:r>
              <a:rPr lang="en-US" sz="2800" dirty="0"/>
              <a:t>File storage and sharing</a:t>
            </a:r>
          </a:p>
          <a:p>
            <a:r>
              <a:rPr lang="en-US" sz="2800" dirty="0"/>
              <a:t>Virtual Meetings (revisited)</a:t>
            </a:r>
          </a:p>
          <a:p>
            <a:r>
              <a:rPr lang="en-US" sz="2800" dirty="0"/>
              <a:t>Additional Tools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DE7646-811F-3845-946E-D958647DB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0266517" y="0"/>
            <a:ext cx="1925483" cy="1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22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252ED-F9E8-1A47-B443-CF5433729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/>
              <a:t>Google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6DFB7-9C35-FE47-95A0-B361477A3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001" y="5280847"/>
            <a:ext cx="4961535" cy="78565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800" dirty="0"/>
              <a:t>Technology</a:t>
            </a:r>
          </a:p>
          <a:p>
            <a:pPr algn="l"/>
            <a:r>
              <a:rPr lang="en-US" sz="2800" dirty="0"/>
              <a:t>Toolkit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EAC7AF-19C8-F042-B372-227400E20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34001" r="30123" b="39073"/>
          <a:stretch/>
        </p:blipFill>
        <p:spPr>
          <a:xfrm>
            <a:off x="166538" y="112048"/>
            <a:ext cx="1925483" cy="16931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23EC824-D594-4361-CCFF-259EBD9DCA52}"/>
              </a:ext>
            </a:extLst>
          </p:cNvPr>
          <p:cNvGrpSpPr/>
          <p:nvPr/>
        </p:nvGrpSpPr>
        <p:grpSpPr>
          <a:xfrm>
            <a:off x="3290768" y="639097"/>
            <a:ext cx="5847205" cy="3706650"/>
            <a:chOff x="3913612" y="3007811"/>
            <a:chExt cx="5847205" cy="3706650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CC107DEB-3489-E394-CECF-240EFCD6F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449" y="3265160"/>
              <a:ext cx="2343915" cy="2343915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9C8A2604-4ED6-AF96-9011-D57F59A55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612" y="4826000"/>
              <a:ext cx="1422400" cy="14224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F7F51D-C5A3-82B3-23AE-BFA498C8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765" y="5368261"/>
              <a:ext cx="1498600" cy="1346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EC0042-6097-DEC1-6850-04EB4AE3E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2517" y="3007811"/>
              <a:ext cx="1638300" cy="12319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F06DD-581C-6DE2-B37A-06F56D07D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140" y="4633250"/>
              <a:ext cx="1638300" cy="163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707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E3783-8701-32B6-C4D9-04531FCE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2A159-95C5-C633-A4CC-449CACE285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Google email</a:t>
            </a:r>
          </a:p>
          <a:p>
            <a:r>
              <a:rPr lang="en-US" sz="2800" dirty="0"/>
              <a:t>Google groups</a:t>
            </a:r>
          </a:p>
          <a:p>
            <a:r>
              <a:rPr lang="en-US" sz="2800" dirty="0"/>
              <a:t>Google photos</a:t>
            </a:r>
          </a:p>
          <a:p>
            <a:r>
              <a:rPr lang="en-US" sz="2800" dirty="0"/>
              <a:t>Google documents</a:t>
            </a:r>
          </a:p>
          <a:p>
            <a:r>
              <a:rPr lang="en-US" sz="2800" dirty="0"/>
              <a:t>YouTube videos</a:t>
            </a:r>
          </a:p>
          <a:p>
            <a:r>
              <a:rPr lang="en-US" sz="2800" dirty="0"/>
              <a:t>Google sites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862BF3-7E5B-A5E5-81C6-1D3FC9F61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0775" y="2160589"/>
            <a:ext cx="4184035" cy="3880772"/>
          </a:xfrm>
        </p:spPr>
        <p:txBody>
          <a:bodyPr>
            <a:normAutofit/>
          </a:bodyPr>
          <a:lstStyle/>
          <a:p>
            <a:r>
              <a:rPr lang="en-US" sz="2800" dirty="0"/>
              <a:t>Google Drive</a:t>
            </a:r>
          </a:p>
          <a:p>
            <a:r>
              <a:rPr lang="en-US" sz="2800" dirty="0"/>
              <a:t>Google Calendar</a:t>
            </a:r>
          </a:p>
          <a:p>
            <a:r>
              <a:rPr lang="en-US" sz="2800" dirty="0"/>
              <a:t>Google Maps</a:t>
            </a:r>
          </a:p>
        </p:txBody>
      </p:sp>
    </p:spTree>
    <p:extLst>
      <p:ext uri="{BB962C8B-B14F-4D97-AF65-F5344CB8AC3E}">
        <p14:creationId xmlns:p14="http://schemas.microsoft.com/office/powerpoint/2010/main" val="3735561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C00718-4B47-0BFC-B1C1-0BC3D41A1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84" y="225416"/>
            <a:ext cx="2343915" cy="2343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BE5F2-06D5-F6A1-A6BB-2F9CA5D0F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-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46305-B6B2-F249-F6D0-69787FF0D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7546230" cy="3880772"/>
          </a:xfrm>
        </p:spPr>
        <p:txBody>
          <a:bodyPr>
            <a:normAutofit/>
          </a:bodyPr>
          <a:lstStyle/>
          <a:p>
            <a:r>
              <a:rPr lang="en-US" sz="2800" dirty="0"/>
              <a:t>One account for lots of capabilities</a:t>
            </a:r>
          </a:p>
          <a:p>
            <a:r>
              <a:rPr lang="en-US" sz="2800" dirty="0"/>
              <a:t>Free (to a point)</a:t>
            </a:r>
          </a:p>
          <a:p>
            <a:r>
              <a:rPr lang="en-US" sz="2800" dirty="0"/>
              <a:t>Proven</a:t>
            </a:r>
          </a:p>
          <a:p>
            <a:r>
              <a:rPr lang="en-US" sz="2800" dirty="0"/>
              <a:t>Supported</a:t>
            </a:r>
          </a:p>
          <a:p>
            <a:r>
              <a:rPr lang="en-US" sz="2800" dirty="0"/>
              <a:t>Secure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D64405-B204-DC9F-2DA4-5608515F5E9B}"/>
              </a:ext>
            </a:extLst>
          </p:cNvPr>
          <p:cNvSpPr txBox="1"/>
          <p:nvPr/>
        </p:nvSpPr>
        <p:spPr>
          <a:xfrm>
            <a:off x="505720" y="5592998"/>
            <a:ext cx="829046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lang="en-US" sz="5400" b="1" dirty="0">
                <a:ln/>
                <a:solidFill>
                  <a:schemeClr val="accent3"/>
                </a:solidFill>
              </a:rPr>
              <a:t>hersheylions@gmail.com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EA62C5-7F47-B6FC-1C4F-D84B3A825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50" y="2717035"/>
            <a:ext cx="1422400" cy="142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8281D2-CC95-845F-B446-6E316B9CC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60" y="3394066"/>
            <a:ext cx="1498600" cy="134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DBCCA9-3B93-6D03-C520-F9BADFD83A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40" y="1359318"/>
            <a:ext cx="1638300" cy="1231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A118BF-4F09-5665-FECF-97E4EB9C46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60" y="4347482"/>
            <a:ext cx="1638300" cy="1638300"/>
          </a:xfrm>
          <a:prstGeom prst="rect">
            <a:avLst/>
          </a:prstGeom>
        </p:spPr>
      </p:pic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459DAD84-EC44-5A11-EC66-F08C4402DB7A}"/>
              </a:ext>
            </a:extLst>
          </p:cNvPr>
          <p:cNvCxnSpPr>
            <a:cxnSpLocks/>
            <a:stCxn id="4" idx="0"/>
            <a:endCxn id="13" idx="2"/>
          </p:cNvCxnSpPr>
          <p:nvPr/>
        </p:nvCxnSpPr>
        <p:spPr>
          <a:xfrm rot="5400000" flipH="1" flipV="1">
            <a:off x="3924169" y="4866217"/>
            <a:ext cx="1453563" cy="1270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1C3D8C84-5B3F-FFF2-07E5-65461B1C5A66}"/>
              </a:ext>
            </a:extLst>
          </p:cNvPr>
          <p:cNvCxnSpPr>
            <a:cxnSpLocks/>
            <a:stCxn id="4" idx="0"/>
            <a:endCxn id="14" idx="1"/>
          </p:cNvCxnSpPr>
          <p:nvPr/>
        </p:nvCxnSpPr>
        <p:spPr>
          <a:xfrm rot="5400000" flipH="1" flipV="1">
            <a:off x="5661789" y="3056327"/>
            <a:ext cx="1525832" cy="3547510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41487BC0-CBE7-E1B3-B55A-EE0592C5F89A}"/>
              </a:ext>
            </a:extLst>
          </p:cNvPr>
          <p:cNvCxnSpPr>
            <a:cxnSpLocks/>
            <a:stCxn id="4" idx="0"/>
            <a:endCxn id="16" idx="1"/>
          </p:cNvCxnSpPr>
          <p:nvPr/>
        </p:nvCxnSpPr>
        <p:spPr>
          <a:xfrm rot="5400000" flipH="1" flipV="1">
            <a:off x="6960822" y="2856760"/>
            <a:ext cx="426366" cy="5046110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36989368-7994-24E6-8522-512D3A8C6A28}"/>
              </a:ext>
            </a:extLst>
          </p:cNvPr>
          <p:cNvCxnSpPr>
            <a:cxnSpLocks/>
            <a:stCxn id="4" idx="0"/>
            <a:endCxn id="15" idx="2"/>
          </p:cNvCxnSpPr>
          <p:nvPr/>
        </p:nvCxnSpPr>
        <p:spPr>
          <a:xfrm rot="5400000" flipH="1" flipV="1">
            <a:off x="5282280" y="1959888"/>
            <a:ext cx="3001780" cy="426444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752E577D-B2C3-53AF-8A29-28D41BF32744}"/>
              </a:ext>
            </a:extLst>
          </p:cNvPr>
          <p:cNvCxnSpPr>
            <a:cxnSpLocks/>
            <a:stCxn id="4" idx="0"/>
            <a:endCxn id="12" idx="2"/>
          </p:cNvCxnSpPr>
          <p:nvPr/>
        </p:nvCxnSpPr>
        <p:spPr>
          <a:xfrm rot="5400000" flipH="1" flipV="1">
            <a:off x="4407813" y="2812469"/>
            <a:ext cx="3023667" cy="253739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320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BE5F2-06D5-F6A1-A6BB-2F9CA5D0F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-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46305-B6B2-F249-F6D0-69787FF0D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661" y="1946827"/>
            <a:ext cx="9281478" cy="388077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Google Photos – store, share club/district photos</a:t>
            </a:r>
          </a:p>
          <a:p>
            <a:r>
              <a:rPr lang="en-US" sz="2800" dirty="0"/>
              <a:t>Gmail – club/district email address</a:t>
            </a:r>
          </a:p>
          <a:p>
            <a:r>
              <a:rPr lang="en-US" sz="2800" dirty="0"/>
              <a:t>Calendar – club/district calendar internal/external</a:t>
            </a:r>
          </a:p>
          <a:p>
            <a:r>
              <a:rPr lang="en-US" sz="2800" dirty="0"/>
              <a:t>Drive – store club/district documents</a:t>
            </a:r>
          </a:p>
          <a:p>
            <a:r>
              <a:rPr lang="en-US" sz="2800" dirty="0"/>
              <a:t>Groups – create mail groups for mailing (more in MailChimp later)</a:t>
            </a:r>
          </a:p>
          <a:p>
            <a:r>
              <a:rPr lang="en-US" sz="2800" dirty="0"/>
              <a:t>Google Docs – collaborate/share creating/updating documents (MS Word not required)</a:t>
            </a:r>
          </a:p>
          <a:p>
            <a:r>
              <a:rPr lang="en-US" sz="2800" dirty="0"/>
              <a:t>Google Maps -  custom map for location of eyeglass boxes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AA7114-D17D-0D91-01A2-1CEC15171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083" y="131778"/>
            <a:ext cx="3547628" cy="265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22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135D5-363B-7330-6DAA-6BD309CA7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– 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A8E22-0BCB-1ADF-CB58-84A7A0C06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7407914" cy="3880772"/>
          </a:xfrm>
        </p:spPr>
        <p:txBody>
          <a:bodyPr>
            <a:normAutofit/>
          </a:bodyPr>
          <a:lstStyle/>
          <a:p>
            <a:r>
              <a:rPr lang="en-US" sz="2800" dirty="0"/>
              <a:t>Create account</a:t>
            </a:r>
          </a:p>
          <a:p>
            <a:r>
              <a:rPr lang="en-US" sz="2800" dirty="0"/>
              <a:t>Identify needs for your club or district</a:t>
            </a:r>
          </a:p>
          <a:p>
            <a:r>
              <a:rPr lang="en-US" sz="2800" dirty="0"/>
              <a:t>Try services one by one (prioritize)</a:t>
            </a:r>
          </a:p>
          <a:p>
            <a:r>
              <a:rPr lang="en-US" sz="2800" dirty="0"/>
              <a:t>Expand as you get more comfortable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5959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Facet</vt:lpstr>
      <vt:lpstr>Lions Practical Technology</vt:lpstr>
      <vt:lpstr>How do Lions use Technology?</vt:lpstr>
      <vt:lpstr>How are you currently using technology to support Lions?</vt:lpstr>
      <vt:lpstr>Technology Tools - Agenda</vt:lpstr>
      <vt:lpstr>Google</vt:lpstr>
      <vt:lpstr>Google</vt:lpstr>
      <vt:lpstr>Google - Benefits</vt:lpstr>
      <vt:lpstr>Google - Uses</vt:lpstr>
      <vt:lpstr>Google – Getting Started</vt:lpstr>
      <vt:lpstr>Google – Considerations</vt:lpstr>
      <vt:lpstr>Social Media</vt:lpstr>
      <vt:lpstr>Social Media</vt:lpstr>
      <vt:lpstr>Social Media - Breakdown</vt:lpstr>
      <vt:lpstr>Social Media - Examples</vt:lpstr>
      <vt:lpstr>Social Media – LCI </vt:lpstr>
      <vt:lpstr>Social Media – Ideas </vt:lpstr>
      <vt:lpstr>Social Media Workshop</vt:lpstr>
      <vt:lpstr>MailChimp</vt:lpstr>
      <vt:lpstr>MailChimp</vt:lpstr>
      <vt:lpstr>MailChimp</vt:lpstr>
      <vt:lpstr>MailChimp</vt:lpstr>
      <vt:lpstr>MailChimp - Examples</vt:lpstr>
      <vt:lpstr>MailChimp</vt:lpstr>
      <vt:lpstr>MailChimp - Dashboard </vt:lpstr>
      <vt:lpstr>Virtual Meetings</vt:lpstr>
      <vt:lpstr>Virtual Meetings</vt:lpstr>
      <vt:lpstr>Zoom</vt:lpstr>
      <vt:lpstr>Zoom - Where does it fit now?</vt:lpstr>
      <vt:lpstr>File Storage</vt:lpstr>
      <vt:lpstr>File Storage – Some Options</vt:lpstr>
      <vt:lpstr>File Storage - Considerations</vt:lpstr>
      <vt:lpstr>File Storage – Sample Uses</vt:lpstr>
      <vt:lpstr>Additional Tools</vt:lpstr>
      <vt:lpstr>Additional Tools</vt:lpstr>
      <vt:lpstr>Summary</vt:lpstr>
      <vt:lpstr>Technology Workshop</vt:lpstr>
      <vt:lpstr>PDG John Mallonee District 14-T Hershey Lions Club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Lions Technology Essentials (and more)</dc:title>
  <dc:creator>John Mallonee</dc:creator>
  <cp:lastModifiedBy>John Mallonee</cp:lastModifiedBy>
  <cp:revision>46</cp:revision>
  <dcterms:created xsi:type="dcterms:W3CDTF">2020-10-29T19:12:27Z</dcterms:created>
  <dcterms:modified xsi:type="dcterms:W3CDTF">2022-10-14T16:54:47Z</dcterms:modified>
</cp:coreProperties>
</file>